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  <p:sldId id="257" r:id="rId4"/>
    <p:sldId id="258" r:id="rId5"/>
    <p:sldId id="259" r:id="rId6"/>
    <p:sldId id="285" r:id="rId7"/>
    <p:sldId id="262" r:id="rId8"/>
    <p:sldId id="263" r:id="rId9"/>
    <p:sldId id="293" r:id="rId10"/>
    <p:sldId id="264" r:id="rId11"/>
    <p:sldId id="260" r:id="rId12"/>
    <p:sldId id="272" r:id="rId13"/>
    <p:sldId id="261" r:id="rId14"/>
    <p:sldId id="266" r:id="rId15"/>
    <p:sldId id="267" r:id="rId16"/>
    <p:sldId id="268" r:id="rId17"/>
    <p:sldId id="269" r:id="rId18"/>
    <p:sldId id="270" r:id="rId19"/>
    <p:sldId id="271" r:id="rId20"/>
    <p:sldId id="286" r:id="rId21"/>
    <p:sldId id="273" r:id="rId22"/>
    <p:sldId id="276" r:id="rId23"/>
    <p:sldId id="274" r:id="rId24"/>
    <p:sldId id="275" r:id="rId25"/>
    <p:sldId id="290" r:id="rId26"/>
    <p:sldId id="294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7" r:id="rId35"/>
    <p:sldId id="288" r:id="rId36"/>
    <p:sldId id="291" r:id="rId37"/>
    <p:sldId id="292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8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7B96-9677-4837-9137-3F3380929AE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4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7533-8859-4D49-848E-C52907AB15F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FF21-29A3-4589-84BB-3E650ECE91B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9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0C7F-3AE0-488A-84BF-A8A70E86F1B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2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C9C0-4698-44AB-BEC7-CE848AF43E9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8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4D7-65DD-45F1-A9DC-2CE788686C8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4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7F27-C6EC-47C1-A497-9A9841D36FC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8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702-FC44-410F-A9B2-41049CFB02E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6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0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A831-F0A6-4FA4-A5A8-34C0B470BA8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5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5314-5F4D-4B46-B684-85D8B93F6BB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92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500C-A555-4735-B8FA-7D94C5071D9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3884-B743-46D9-B8A5-CBE68CCE255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4D26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4D26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556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44B0-106F-4316-B9AE-E9CFFE8EB3B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7090-CD06-45C4-9E37-98740ACA054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58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9B72-FBC3-4535-A142-4132F6C3814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7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79C2A-04F3-4303-A0B6-D6B9A6A3BB0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59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321F-49A2-4C40-A238-880A27A226E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5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7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0EEF-8A03-4E2B-B06E-84DD04617A3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DDF2-E911-493D-9765-7C5780E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55CCBD-EB1A-4F0B-914D-79CDE10F3C1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OB coding --- Dr. Mohammadpour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B4EC-7909-4964-B014-32F2157CFEC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50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2678" y="2967335"/>
            <a:ext cx="8366393" cy="101566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perspectiveRelaxed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6000" b="1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IN THE NAME OF </a:t>
            </a:r>
            <a:r>
              <a:rPr lang="en-US" sz="6000" b="1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GOD</a:t>
            </a:r>
            <a:r>
              <a:rPr lang="en-US" sz="6000" b="1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</a:t>
            </a:r>
            <a:endParaRPr lang="en-US" sz="6000" b="1" dirty="0">
              <a:ln w="127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3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 Childbirth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Childbirth</a:t>
            </a:r>
            <a:r>
              <a:rPr lang="en-US" dirty="0"/>
              <a:t>, also called </a:t>
            </a:r>
            <a:r>
              <a:rPr lang="en-US" dirty="0">
                <a:solidFill>
                  <a:srgbClr val="FF0000"/>
                </a:solidFill>
              </a:rPr>
              <a:t>parturition</a:t>
            </a:r>
            <a:r>
              <a:rPr lang="en-US" dirty="0"/>
              <a:t>, is the period of </a:t>
            </a:r>
            <a:r>
              <a:rPr lang="en-US" dirty="0">
                <a:solidFill>
                  <a:srgbClr val="FF0000"/>
                </a:solidFill>
              </a:rPr>
              <a:t>true </a:t>
            </a:r>
            <a:r>
              <a:rPr lang="en-US" dirty="0" smtClean="0">
                <a:solidFill>
                  <a:srgbClr val="FF0000"/>
                </a:solidFill>
              </a:rPr>
              <a:t>labor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active delivery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uterine contractions and </a:t>
            </a:r>
            <a:r>
              <a:rPr lang="en-US" i="1" dirty="0">
                <a:solidFill>
                  <a:srgbClr val="FF0000"/>
                </a:solidFill>
              </a:rPr>
              <a:t>dilation of the cervix</a:t>
            </a:r>
            <a:r>
              <a:rPr lang="en-US" dirty="0"/>
              <a:t>) and </a:t>
            </a:r>
            <a:r>
              <a:rPr lang="en-US" dirty="0" smtClean="0"/>
              <a:t>(</a:t>
            </a:r>
            <a:r>
              <a:rPr lang="en-US" i="1" dirty="0">
                <a:solidFill>
                  <a:srgbClr val="FF0000"/>
                </a:solidFill>
              </a:rPr>
              <a:t>the expulsion of the fetus and placenta from </a:t>
            </a:r>
            <a:r>
              <a:rPr lang="en-US" i="1" dirty="0" smtClean="0">
                <a:solidFill>
                  <a:srgbClr val="FF0000"/>
                </a:solidFill>
              </a:rPr>
              <a:t>the uterus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08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Childbirth stages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84" t="43794" r="19546" b="7262"/>
          <a:stretch/>
        </p:blipFill>
        <p:spPr>
          <a:xfrm>
            <a:off x="1448386" y="1883581"/>
            <a:ext cx="9295227" cy="48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puerperium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puerperium</a:t>
            </a:r>
            <a:r>
              <a:rPr lang="en-US" dirty="0">
                <a:solidFill>
                  <a:srgbClr val="FF0000"/>
                </a:solidFill>
              </a:rPr>
              <a:t>, puerperal period, or </a:t>
            </a:r>
            <a:r>
              <a:rPr lang="en-US" dirty="0" smtClean="0">
                <a:solidFill>
                  <a:srgbClr val="FF0000"/>
                </a:solidFill>
              </a:rPr>
              <a:t>postpartum period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six-week</a:t>
            </a:r>
            <a:r>
              <a:rPr lang="en-US" dirty="0"/>
              <a:t> period following </a:t>
            </a:r>
            <a:r>
              <a:rPr lang="en-US" dirty="0" smtClean="0"/>
              <a:t>childbirth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During which </a:t>
            </a:r>
            <a:r>
              <a:rPr lang="en-US" dirty="0"/>
              <a:t>time the female </a:t>
            </a:r>
            <a:r>
              <a:rPr lang="en-US" dirty="0">
                <a:solidFill>
                  <a:srgbClr val="FF0000"/>
                </a:solidFill>
              </a:rPr>
              <a:t>reproductive organs return to the </a:t>
            </a:r>
            <a:r>
              <a:rPr lang="en-US" dirty="0" err="1" smtClean="0">
                <a:solidFill>
                  <a:srgbClr val="FF0000"/>
                </a:solidFill>
              </a:rPr>
              <a:t>prepregnant</a:t>
            </a:r>
            <a:r>
              <a:rPr lang="en-US" dirty="0" smtClean="0">
                <a:solidFill>
                  <a:srgbClr val="FF0000"/>
                </a:solidFill>
              </a:rPr>
              <a:t> state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peripartum</a:t>
            </a:r>
            <a:r>
              <a:rPr lang="en-US" dirty="0" smtClean="0">
                <a:solidFill>
                  <a:srgbClr val="FF0000"/>
                </a:solidFill>
              </a:rPr>
              <a:t> period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last month </a:t>
            </a:r>
            <a:r>
              <a:rPr lang="en-US" dirty="0" smtClean="0">
                <a:solidFill>
                  <a:srgbClr val="FF0000"/>
                </a:solidFill>
              </a:rPr>
              <a:t>of pregnancy </a:t>
            </a:r>
            <a:r>
              <a:rPr lang="en-US" dirty="0">
                <a:solidFill>
                  <a:srgbClr val="FF0000"/>
                </a:solidFill>
              </a:rPr>
              <a:t>to five months </a:t>
            </a:r>
            <a:r>
              <a:rPr lang="en-US" dirty="0" smtClean="0">
                <a:solidFill>
                  <a:srgbClr val="FF0000"/>
                </a:solidFill>
              </a:rPr>
              <a:t>postpartum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puerperium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616" y="1858973"/>
            <a:ext cx="7745569" cy="48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gravida</a:t>
            </a:r>
            <a:r>
              <a:rPr lang="en-US" b="1" dirty="0" smtClean="0"/>
              <a:t> (G) and para (P)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 woman’s childbearing history is described in terms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gravida</a:t>
            </a:r>
            <a:r>
              <a:rPr lang="en-US" dirty="0">
                <a:solidFill>
                  <a:srgbClr val="FF0000"/>
                </a:solidFill>
              </a:rPr>
              <a:t> (G) (</a:t>
            </a:r>
            <a:r>
              <a:rPr lang="en-US" i="1" dirty="0">
                <a:solidFill>
                  <a:srgbClr val="FF0000"/>
                </a:solidFill>
              </a:rPr>
              <a:t>the number of pregnancies</a:t>
            </a:r>
            <a:r>
              <a:rPr lang="en-US" dirty="0"/>
              <a:t>) and </a:t>
            </a:r>
            <a:r>
              <a:rPr lang="en-US" dirty="0">
                <a:solidFill>
                  <a:srgbClr val="FF0000"/>
                </a:solidFill>
              </a:rPr>
              <a:t>para (P) (</a:t>
            </a:r>
            <a:r>
              <a:rPr lang="en-US" i="1" dirty="0">
                <a:solidFill>
                  <a:srgbClr val="FF0000"/>
                </a:solidFill>
              </a:rPr>
              <a:t>the number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rgbClr val="FF0000"/>
                </a:solidFill>
              </a:rPr>
              <a:t>of pregnancies resulting in a fetus </a:t>
            </a:r>
            <a:r>
              <a:rPr lang="en-US" i="1" dirty="0"/>
              <a:t>of viable gestational 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[20 weeks] regardless of whether the fetus was alive at birth</a:t>
            </a:r>
            <a:r>
              <a:rPr lang="en-US" dirty="0" smtClean="0"/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0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gravida</a:t>
            </a:r>
            <a:r>
              <a:rPr lang="en-US" dirty="0" smtClean="0"/>
              <a:t> (G) and para (P)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7631" y="1961144"/>
            <a:ext cx="3771833" cy="3771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09" y="1961144"/>
            <a:ext cx="4372847" cy="43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gravida</a:t>
            </a:r>
            <a:r>
              <a:rPr lang="en-US" dirty="0" smtClean="0"/>
              <a:t> (G) and para (P)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30" t="34110" r="16276" b="5511"/>
          <a:stretch/>
        </p:blipFill>
        <p:spPr>
          <a:xfrm>
            <a:off x="1578548" y="2137893"/>
            <a:ext cx="9034903" cy="45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structure in the pregnant uterus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47" t="22568" r="30586" b="16165"/>
          <a:stretch/>
        </p:blipFill>
        <p:spPr>
          <a:xfrm>
            <a:off x="2910625" y="1810139"/>
            <a:ext cx="5831984" cy="47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structure in the pregnant uterus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818" y="1825625"/>
            <a:ext cx="76103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structure in the pregnant uterus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44" t="24935" r="11450" b="7879"/>
          <a:stretch/>
        </p:blipFill>
        <p:spPr>
          <a:xfrm>
            <a:off x="2240923" y="1813797"/>
            <a:ext cx="7710153" cy="49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/>
              <a:t>OBSTETRICS REFRESHER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18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normal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normal pregnancy is defined as follows:</a:t>
            </a:r>
          </a:p>
          <a:p>
            <a:pPr marL="0" indent="0">
              <a:buNone/>
            </a:pPr>
            <a:r>
              <a:rPr lang="en-US" dirty="0"/>
              <a:t>• No </a:t>
            </a:r>
            <a:r>
              <a:rPr lang="en-US" dirty="0">
                <a:solidFill>
                  <a:srgbClr val="FF0000"/>
                </a:solidFill>
              </a:rPr>
              <a:t>preexisting</a:t>
            </a:r>
            <a:r>
              <a:rPr lang="en-US" dirty="0"/>
              <a:t> conditions</a:t>
            </a:r>
          </a:p>
          <a:p>
            <a:pPr marL="0" indent="0">
              <a:buNone/>
            </a:pPr>
            <a:r>
              <a:rPr lang="en-US" dirty="0"/>
              <a:t>• No </a:t>
            </a:r>
            <a:r>
              <a:rPr lang="en-US" dirty="0">
                <a:solidFill>
                  <a:srgbClr val="FF0000"/>
                </a:solidFill>
              </a:rPr>
              <a:t>new conditions </a:t>
            </a:r>
            <a:r>
              <a:rPr lang="en-US" dirty="0"/>
              <a:t>that develop during pregnancy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Single</a:t>
            </a:r>
            <a:r>
              <a:rPr lang="en-US" dirty="0"/>
              <a:t> gestation</a:t>
            </a:r>
          </a:p>
          <a:p>
            <a:pPr marL="0" indent="0">
              <a:buNone/>
            </a:pPr>
            <a:r>
              <a:rPr lang="en-US" dirty="0"/>
              <a:t>• Mother will be over </a:t>
            </a:r>
            <a:r>
              <a:rPr lang="en-US" dirty="0">
                <a:solidFill>
                  <a:srgbClr val="FF0000"/>
                </a:solidFill>
              </a:rPr>
              <a:t>age 16 and under age 35 </a:t>
            </a:r>
            <a:r>
              <a:rPr lang="en-US" dirty="0"/>
              <a:t>at EDD</a:t>
            </a:r>
          </a:p>
        </p:txBody>
      </p:sp>
    </p:spTree>
    <p:extLst>
      <p:ext uri="{BB962C8B-B14F-4D97-AF65-F5344CB8AC3E}">
        <p14:creationId xmlns:p14="http://schemas.microsoft.com/office/powerpoint/2010/main" val="2249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normal pregnancy</a:t>
            </a:r>
            <a:endParaRPr lang="en-US" b="1" dirty="0"/>
          </a:p>
        </p:txBody>
      </p:sp>
      <p:pic>
        <p:nvPicPr>
          <p:cNvPr id="9218" name="Picture 2" descr="Stock Pregnancy / Delivery: Normal Pregnancy — Illustrated Verdi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68" y="1889160"/>
            <a:ext cx="6743663" cy="48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normal delivery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normal delivery is defined as follows: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Single</a:t>
            </a:r>
            <a:r>
              <a:rPr lang="en-US" dirty="0"/>
              <a:t> </a:t>
            </a:r>
            <a:r>
              <a:rPr lang="en-US" dirty="0" err="1"/>
              <a:t>liveborn</a:t>
            </a:r>
            <a:r>
              <a:rPr lang="en-US" dirty="0"/>
              <a:t> infant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Full-term</a:t>
            </a:r>
            <a:r>
              <a:rPr lang="en-US" dirty="0"/>
              <a:t> pregnancy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Vaginal</a:t>
            </a:r>
            <a:r>
              <a:rPr lang="en-US" dirty="0"/>
              <a:t> delivery with </a:t>
            </a:r>
            <a:r>
              <a:rPr lang="en-US" dirty="0">
                <a:solidFill>
                  <a:srgbClr val="FF0000"/>
                </a:solidFill>
              </a:rPr>
              <a:t>cephalic</a:t>
            </a:r>
            <a:r>
              <a:rPr lang="en-US" dirty="0"/>
              <a:t> presentation</a:t>
            </a:r>
          </a:p>
          <a:p>
            <a:pPr marL="0" indent="0">
              <a:buNone/>
            </a:pPr>
            <a:r>
              <a:rPr lang="en-US" dirty="0"/>
              <a:t>• No induction, </a:t>
            </a:r>
            <a:r>
              <a:rPr lang="en-US" dirty="0">
                <a:solidFill>
                  <a:srgbClr val="FF0000"/>
                </a:solidFill>
              </a:rPr>
              <a:t>manipulation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instrumentation</a:t>
            </a:r>
          </a:p>
          <a:p>
            <a:pPr marL="0" indent="0">
              <a:buNone/>
            </a:pPr>
            <a:r>
              <a:rPr lang="en-US" dirty="0"/>
              <a:t>• No </a:t>
            </a:r>
            <a:r>
              <a:rPr lang="en-US" dirty="0">
                <a:solidFill>
                  <a:srgbClr val="FF0000"/>
                </a:solidFill>
              </a:rPr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35078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normal delivery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133" y="2293369"/>
            <a:ext cx="6585733" cy="43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Apgar score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Although newborn weights are one indicator of the state of the health of a newborn, the </a:t>
            </a:r>
            <a:r>
              <a:rPr lang="en-US" b="1" dirty="0">
                <a:solidFill>
                  <a:srgbClr val="FF0000"/>
                </a:solidFill>
              </a:rPr>
              <a:t>Apgar score </a:t>
            </a:r>
            <a:r>
              <a:rPr lang="en-US" dirty="0"/>
              <a:t>rates the </a:t>
            </a:r>
            <a:r>
              <a:rPr lang="en-US" dirty="0">
                <a:solidFill>
                  <a:srgbClr val="FF0000"/>
                </a:solidFill>
              </a:rPr>
              <a:t>physical health of the infant </a:t>
            </a:r>
            <a:r>
              <a:rPr lang="en-US" dirty="0"/>
              <a:t>with a set of criteria 1 minute and 5 minutes after birth. The five criteria are conveniently summarized as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ppearance,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ulse,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rimace,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ctivity,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espiration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scoring system provided a standardized assessment for infants after delivery. The Apgar score </a:t>
            </a:r>
            <a:r>
              <a:rPr lang="en-US" b="1" dirty="0"/>
              <a:t>comprises five components: </a:t>
            </a:r>
            <a:r>
              <a:rPr lang="en-US" b="1" dirty="0">
                <a:solidFill>
                  <a:srgbClr val="FF0000"/>
                </a:solidFill>
              </a:rPr>
              <a:t>1) color, 2) heart rate, 3) reflexes, 4) muscle tone, and 5) respiration</a:t>
            </a:r>
            <a:r>
              <a:rPr lang="en-US" dirty="0"/>
              <a:t>, each of which is given </a:t>
            </a:r>
            <a:r>
              <a:rPr lang="en-US" dirty="0">
                <a:solidFill>
                  <a:srgbClr val="FF0000"/>
                </a:solidFill>
              </a:rPr>
              <a:t>a score of 0, 1, or 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Apgar score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794" y="1986611"/>
            <a:ext cx="9356412" cy="46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</a:rPr>
              <a:t>Conditions Due to Pregnancy </a:t>
            </a:r>
            <a:endParaRPr lang="en-US" sz="4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i="1" dirty="0" smtClean="0"/>
              <a:t>Compared to </a:t>
            </a:r>
          </a:p>
          <a:p>
            <a:pPr marL="0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Preexisting </a:t>
            </a:r>
            <a:r>
              <a:rPr lang="en-US" sz="4400" i="1" dirty="0">
                <a:solidFill>
                  <a:srgbClr val="FF0000"/>
                </a:solidFill>
              </a:rPr>
              <a:t>Conditions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2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Preexisting Conditions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When a condition has been diagnosed </a:t>
            </a:r>
            <a:r>
              <a:rPr lang="en-US" dirty="0">
                <a:solidFill>
                  <a:srgbClr val="FF0000"/>
                </a:solidFill>
              </a:rPr>
              <a:t>before a </a:t>
            </a:r>
            <a:r>
              <a:rPr lang="en-US" dirty="0" smtClean="0">
                <a:solidFill>
                  <a:srgbClr val="FF0000"/>
                </a:solidFill>
              </a:rPr>
              <a:t>woman becomes </a:t>
            </a:r>
            <a:r>
              <a:rPr lang="en-US" dirty="0">
                <a:solidFill>
                  <a:srgbClr val="FF0000"/>
                </a:solidFill>
              </a:rPr>
              <a:t>pregnant</a:t>
            </a:r>
            <a:r>
              <a:rPr lang="en-US" dirty="0"/>
              <a:t>, it is a </a:t>
            </a:r>
            <a:r>
              <a:rPr lang="en-US" dirty="0">
                <a:solidFill>
                  <a:srgbClr val="FF0000"/>
                </a:solidFill>
              </a:rPr>
              <a:t>preexisting </a:t>
            </a:r>
            <a:r>
              <a:rPr lang="en-US" dirty="0" smtClean="0">
                <a:solidFill>
                  <a:srgbClr val="FF0000"/>
                </a:solidFill>
              </a:rPr>
              <a:t>condition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Gestational condition / pregnancy induced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When the </a:t>
            </a:r>
            <a:r>
              <a:rPr lang="en-US" dirty="0" smtClean="0"/>
              <a:t>condition is </a:t>
            </a:r>
            <a:r>
              <a:rPr lang="en-US" dirty="0"/>
              <a:t>first </a:t>
            </a:r>
            <a:r>
              <a:rPr lang="en-US" dirty="0">
                <a:solidFill>
                  <a:srgbClr val="FF0000"/>
                </a:solidFill>
              </a:rPr>
              <a:t>diagnosed during pregnancy</a:t>
            </a:r>
            <a:r>
              <a:rPr lang="en-US" dirty="0"/>
              <a:t>, it is </a:t>
            </a:r>
            <a:r>
              <a:rPr lang="en-US" dirty="0" smtClean="0"/>
              <a:t>a  </a:t>
            </a:r>
            <a:r>
              <a:rPr lang="en-US" dirty="0" smtClean="0">
                <a:solidFill>
                  <a:srgbClr val="FF0000"/>
                </a:solidFill>
              </a:rPr>
              <a:t>gestational condition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340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Characteristics of a gestational condition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The gestational disease has the </a:t>
            </a:r>
            <a:r>
              <a:rPr lang="en-US" dirty="0">
                <a:solidFill>
                  <a:srgbClr val="FF0000"/>
                </a:solidFill>
              </a:rPr>
              <a:t>same symptoms and </a:t>
            </a:r>
            <a:r>
              <a:rPr lang="en-US" dirty="0" smtClean="0">
                <a:solidFill>
                  <a:srgbClr val="FF0000"/>
                </a:solidFill>
              </a:rPr>
              <a:t>signs </a:t>
            </a:r>
            <a:r>
              <a:rPr lang="en-US" dirty="0" smtClean="0"/>
              <a:t>as </a:t>
            </a:r>
            <a:r>
              <a:rPr lang="en-US" dirty="0"/>
              <a:t>its </a:t>
            </a:r>
            <a:r>
              <a:rPr lang="en-US" dirty="0" err="1"/>
              <a:t>nongestational</a:t>
            </a:r>
            <a:r>
              <a:rPr lang="en-US" dirty="0"/>
              <a:t> counterpart.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The condition is </a:t>
            </a:r>
            <a:r>
              <a:rPr lang="en-US" dirty="0">
                <a:solidFill>
                  <a:srgbClr val="FF0000"/>
                </a:solidFill>
              </a:rPr>
              <a:t>not present prior to pregnancy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The condition usually </a:t>
            </a:r>
            <a:r>
              <a:rPr lang="en-US" dirty="0">
                <a:solidFill>
                  <a:srgbClr val="FF0000"/>
                </a:solidFill>
              </a:rPr>
              <a:t>begins after the 20th week </a:t>
            </a:r>
            <a:r>
              <a:rPr lang="en-US" dirty="0" smtClean="0"/>
              <a:t>of pregnancy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The condition </a:t>
            </a:r>
            <a:r>
              <a:rPr lang="en-US" dirty="0">
                <a:solidFill>
                  <a:srgbClr val="FF0000"/>
                </a:solidFill>
              </a:rPr>
              <a:t>returns to normal when the pregnancy </a:t>
            </a:r>
            <a:r>
              <a:rPr lang="en-US" dirty="0"/>
              <a:t>is over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such as </a:t>
            </a:r>
            <a:r>
              <a:rPr lang="en-US" dirty="0">
                <a:solidFill>
                  <a:srgbClr val="FF0000"/>
                </a:solidFill>
              </a:rPr>
              <a:t>gestational diabetes or gestational </a:t>
            </a:r>
            <a:r>
              <a:rPr lang="en-US" dirty="0" smtClean="0">
                <a:solidFill>
                  <a:srgbClr val="FF0000"/>
                </a:solidFill>
              </a:rPr>
              <a:t>hypertension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/>
              <a:t>Pregnancy</a:t>
            </a:r>
            <a:r>
              <a:rPr lang="en-US" sz="4000" b="1" dirty="0"/>
              <a:t>, Childbirth, Puerperium</a:t>
            </a:r>
          </a:p>
        </p:txBody>
      </p:sp>
    </p:spTree>
    <p:extLst>
      <p:ext uri="{BB962C8B-B14F-4D97-AF65-F5344CB8AC3E}">
        <p14:creationId xmlns:p14="http://schemas.microsoft.com/office/powerpoint/2010/main" val="2632232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580" t="23455" r="8122" b="28597"/>
          <a:stretch/>
        </p:blipFill>
        <p:spPr>
          <a:xfrm>
            <a:off x="2614411" y="527383"/>
            <a:ext cx="7443989" cy="58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415" t="29671" r="8954" b="18830"/>
          <a:stretch/>
        </p:blipFill>
        <p:spPr>
          <a:xfrm>
            <a:off x="2871988" y="289544"/>
            <a:ext cx="6220497" cy="61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5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415" t="41510" r="8621" b="16462"/>
          <a:stretch/>
        </p:blipFill>
        <p:spPr>
          <a:xfrm>
            <a:off x="3168204" y="485164"/>
            <a:ext cx="5774027" cy="59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4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10" t="39438" r="13281" b="15871"/>
          <a:stretch/>
        </p:blipFill>
        <p:spPr>
          <a:xfrm>
            <a:off x="436689" y="1403799"/>
            <a:ext cx="11215190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8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93" t="27750" r="22868" b="10735"/>
          <a:stretch/>
        </p:blipFill>
        <p:spPr>
          <a:xfrm>
            <a:off x="2047739" y="931718"/>
            <a:ext cx="8538694" cy="52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4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87" t="29206" r="23710" b="35049"/>
          <a:stretch/>
        </p:blipFill>
        <p:spPr>
          <a:xfrm>
            <a:off x="1133339" y="1429556"/>
            <a:ext cx="9739505" cy="4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8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THE END </a:t>
            </a:r>
          </a:p>
          <a:p>
            <a:pPr marL="0" indent="0" algn="ctr">
              <a:buNone/>
            </a:pPr>
            <a:r>
              <a:rPr lang="en-US" sz="8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THANKS </a:t>
            </a:r>
            <a:endParaRPr lang="en-US" sz="8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lnSpc>
                <a:spcPct val="150000"/>
              </a:lnSpc>
              <a:buNone/>
            </a:pPr>
            <a:endParaRPr lang="en-US" dirty="0" smtClean="0"/>
          </a:p>
          <a:p>
            <a:pPr algn="justLow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Pregnancy</a:t>
            </a:r>
            <a:r>
              <a:rPr lang="en-US" dirty="0"/>
              <a:t> is a normal, temporary </a:t>
            </a:r>
            <a:r>
              <a:rPr lang="en-US" dirty="0" smtClean="0"/>
              <a:t>condition occurs within </a:t>
            </a:r>
            <a:r>
              <a:rPr lang="en-US" dirty="0"/>
              <a:t>the female body, which </a:t>
            </a:r>
            <a:r>
              <a:rPr lang="en-US" dirty="0">
                <a:solidFill>
                  <a:srgbClr val="FF0000"/>
                </a:solidFill>
              </a:rPr>
              <a:t>begins at the time of </a:t>
            </a:r>
            <a:r>
              <a:rPr lang="en-US" dirty="0" smtClean="0">
                <a:solidFill>
                  <a:srgbClr val="FF0000"/>
                </a:solidFill>
              </a:rPr>
              <a:t>conception </a:t>
            </a:r>
            <a:r>
              <a:rPr lang="en-US" dirty="0" smtClean="0"/>
              <a:t>(</a:t>
            </a:r>
            <a:r>
              <a:rPr lang="en-US" i="1" dirty="0" smtClean="0"/>
              <a:t>fertilization </a:t>
            </a:r>
            <a:r>
              <a:rPr lang="en-US" i="1" dirty="0"/>
              <a:t>of the female ova by the male sperm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ends </a:t>
            </a:r>
            <a:r>
              <a:rPr lang="en-US" dirty="0">
                <a:solidFill>
                  <a:srgbClr val="FF0000"/>
                </a:solidFill>
              </a:rPr>
              <a:t>with the birth </a:t>
            </a:r>
            <a:r>
              <a:rPr lang="en-US" dirty="0"/>
              <a:t>of the fetus.</a:t>
            </a:r>
            <a:endParaRPr lang="en-US" dirty="0" smtClean="0"/>
          </a:p>
          <a:p>
            <a:pPr algn="justLow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805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Pregnancy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13" t="33814" r="12448" b="6990"/>
          <a:stretch/>
        </p:blipFill>
        <p:spPr>
          <a:xfrm>
            <a:off x="1472484" y="1803042"/>
            <a:ext cx="9247031" cy="4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Pregnancy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59" y="1919727"/>
            <a:ext cx="10071481" cy="47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term (length) of a </a:t>
            </a:r>
            <a:r>
              <a:rPr lang="en-US" dirty="0">
                <a:solidFill>
                  <a:srgbClr val="FF0000"/>
                </a:solidFill>
              </a:rPr>
              <a:t>normal pregnancy is 38–40 weeks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estimated date of delivery (EDD) </a:t>
            </a:r>
            <a:r>
              <a:rPr lang="en-US" dirty="0"/>
              <a:t>is determined </a:t>
            </a:r>
            <a:r>
              <a:rPr lang="en-US" dirty="0" smtClean="0"/>
              <a:t>as 40 </a:t>
            </a:r>
            <a:r>
              <a:rPr lang="en-US" dirty="0"/>
              <a:t>weeks from the last menstrual period (LMP).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Estimated gestational age </a:t>
            </a:r>
            <a:r>
              <a:rPr lang="en-US" dirty="0">
                <a:solidFill>
                  <a:srgbClr val="FF0000"/>
                </a:solidFill>
              </a:rPr>
              <a:t>(EGA) </a:t>
            </a:r>
            <a:r>
              <a:rPr lang="en-US" dirty="0"/>
              <a:t>is the number of weeks and days since </a:t>
            </a:r>
            <a:r>
              <a:rPr lang="en-US" dirty="0" smtClean="0"/>
              <a:t>the LMP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pregnancy</a:t>
            </a:r>
            <a:r>
              <a:rPr lang="en-US" dirty="0"/>
              <a:t> is divided into </a:t>
            </a:r>
            <a:r>
              <a:rPr lang="en-US" dirty="0">
                <a:solidFill>
                  <a:srgbClr val="FF0000"/>
                </a:solidFill>
              </a:rPr>
              <a:t>three trimesters</a:t>
            </a:r>
            <a:r>
              <a:rPr lang="en-US" dirty="0"/>
              <a:t>, </a:t>
            </a:r>
            <a:r>
              <a:rPr lang="en-US" dirty="0" smtClean="0"/>
              <a:t>defined based </a:t>
            </a:r>
            <a:r>
              <a:rPr lang="en-US" dirty="0"/>
              <a:t>on gestational age as follows:</a:t>
            </a:r>
          </a:p>
          <a:p>
            <a:pPr marL="914400" lvl="2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First trimester—Less than 14 weeks, 0 days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• Second trimester—14 weeks, 0 days to less than 28 weeks</a:t>
            </a:r>
            <a:r>
              <a:rPr lang="en-US" dirty="0" smtClean="0">
                <a:solidFill>
                  <a:srgbClr val="FF0000"/>
                </a:solidFill>
              </a:rPr>
              <a:t>, 0 </a:t>
            </a:r>
            <a:r>
              <a:rPr lang="en-US" dirty="0">
                <a:solidFill>
                  <a:srgbClr val="FF0000"/>
                </a:solidFill>
              </a:rPr>
              <a:t>days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• Third trimester—28 weeks, 0 days until delivery</a:t>
            </a:r>
          </a:p>
        </p:txBody>
      </p:sp>
    </p:spTree>
    <p:extLst>
      <p:ext uri="{BB962C8B-B14F-4D97-AF65-F5344CB8AC3E}">
        <p14:creationId xmlns:p14="http://schemas.microsoft.com/office/powerpoint/2010/main" val="347206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Pregnancy </a:t>
            </a:r>
            <a:r>
              <a:rPr lang="en-US" b="1" dirty="0"/>
              <a:t>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Pre-term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Less than 37 </a:t>
            </a:r>
            <a:r>
              <a:rPr lang="en-US" dirty="0"/>
              <a:t>completed weeks (less than 259 days) of gestation </a:t>
            </a:r>
          </a:p>
          <a:p>
            <a:r>
              <a:rPr lang="en-US" i="1" dirty="0" smtClean="0"/>
              <a:t>Term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>
                <a:solidFill>
                  <a:srgbClr val="FF0000"/>
                </a:solidFill>
              </a:rPr>
              <a:t>37 </a:t>
            </a:r>
            <a:r>
              <a:rPr lang="en-US" dirty="0" smtClean="0">
                <a:solidFill>
                  <a:srgbClr val="FF0000"/>
                </a:solidFill>
              </a:rPr>
              <a:t>completed </a:t>
            </a:r>
            <a:r>
              <a:rPr lang="en-US" dirty="0">
                <a:solidFill>
                  <a:srgbClr val="FF0000"/>
                </a:solidFill>
              </a:rPr>
              <a:t>weeks to less than 42 </a:t>
            </a:r>
            <a:r>
              <a:rPr lang="en-US" dirty="0"/>
              <a:t>completed weeks (259 to 293 days) of gestation </a:t>
            </a:r>
          </a:p>
          <a:p>
            <a:r>
              <a:rPr lang="en-US" i="1" dirty="0" smtClean="0"/>
              <a:t>Post-term 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42 completed weeks or more </a:t>
            </a:r>
            <a:r>
              <a:rPr lang="en-US" dirty="0"/>
              <a:t>(294 days or more) of gestation </a:t>
            </a:r>
          </a:p>
        </p:txBody>
      </p:sp>
    </p:spTree>
    <p:extLst>
      <p:ext uri="{BB962C8B-B14F-4D97-AF65-F5344CB8AC3E}">
        <p14:creationId xmlns:p14="http://schemas.microsoft.com/office/powerpoint/2010/main" val="196320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Prenatal, </a:t>
            </a:r>
            <a:r>
              <a:rPr lang="en-US" sz="3600" b="1" dirty="0" err="1" smtClean="0"/>
              <a:t>prepartum</a:t>
            </a:r>
            <a:r>
              <a:rPr lang="en-US" sz="3600" b="1" dirty="0" smtClean="0"/>
              <a:t>, antepartum, or antenatal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prenatal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period</a:t>
            </a:r>
            <a:r>
              <a:rPr lang="en-US" dirty="0"/>
              <a:t> is </a:t>
            </a:r>
            <a:r>
              <a:rPr lang="en-US" dirty="0" smtClean="0"/>
              <a:t>the time </a:t>
            </a:r>
            <a:r>
              <a:rPr lang="en-US" dirty="0"/>
              <a:t>period </a:t>
            </a:r>
            <a:r>
              <a:rPr lang="en-US" dirty="0">
                <a:solidFill>
                  <a:srgbClr val="FF0000"/>
                </a:solidFill>
              </a:rPr>
              <a:t>from conception to the beginning of labor.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/>
              <a:t>It is also </a:t>
            </a:r>
            <a:r>
              <a:rPr lang="en-US" dirty="0"/>
              <a:t>called the </a:t>
            </a:r>
            <a:r>
              <a:rPr lang="en-US" dirty="0" err="1">
                <a:solidFill>
                  <a:srgbClr val="FF0000"/>
                </a:solidFill>
              </a:rPr>
              <a:t>prepartum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antepartum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antenatal</a:t>
            </a:r>
            <a:r>
              <a:rPr lang="en-US" dirty="0"/>
              <a:t> period.</a:t>
            </a:r>
          </a:p>
        </p:txBody>
      </p:sp>
    </p:spTree>
    <p:extLst>
      <p:ext uri="{BB962C8B-B14F-4D97-AF65-F5344CB8AC3E}">
        <p14:creationId xmlns:p14="http://schemas.microsoft.com/office/powerpoint/2010/main" val="26131687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690</Words>
  <Application>Microsoft Office PowerPoint</Application>
  <PresentationFormat>Widescreen</PresentationFormat>
  <Paragraphs>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Pregnancy</vt:lpstr>
      <vt:lpstr>Pregnancy</vt:lpstr>
      <vt:lpstr>Pregnancy</vt:lpstr>
      <vt:lpstr>Pregnancy</vt:lpstr>
      <vt:lpstr>Pregnancy length</vt:lpstr>
      <vt:lpstr>Prenatal, prepartum, antepartum, or antenatal </vt:lpstr>
      <vt:lpstr> Childbirth</vt:lpstr>
      <vt:lpstr>Childbirth stages</vt:lpstr>
      <vt:lpstr>puerperium</vt:lpstr>
      <vt:lpstr>puerperium</vt:lpstr>
      <vt:lpstr>gravida (G) and para (P)</vt:lpstr>
      <vt:lpstr>gravida (G) and para (P)</vt:lpstr>
      <vt:lpstr>gravida (G) and para (P)</vt:lpstr>
      <vt:lpstr>structure in the pregnant uterus</vt:lpstr>
      <vt:lpstr>structure in the pregnant uterus</vt:lpstr>
      <vt:lpstr>structure in the pregnant uterus</vt:lpstr>
      <vt:lpstr>A normal pregnancy</vt:lpstr>
      <vt:lpstr>A normal pregnancy</vt:lpstr>
      <vt:lpstr>A normal delivery</vt:lpstr>
      <vt:lpstr>A normal delivery</vt:lpstr>
      <vt:lpstr>the Apgar score</vt:lpstr>
      <vt:lpstr>the Apgar score</vt:lpstr>
      <vt:lpstr>PowerPoint Presentation</vt:lpstr>
      <vt:lpstr>Preexisting Conditions</vt:lpstr>
      <vt:lpstr>Gestational condition / pregnancy induced</vt:lpstr>
      <vt:lpstr>Characteristics of a gestational condition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Pdh-Mohamadpor</dc:creator>
  <cp:lastModifiedBy>mohammadpour</cp:lastModifiedBy>
  <cp:revision>26</cp:revision>
  <dcterms:created xsi:type="dcterms:W3CDTF">2023-02-09T18:57:18Z</dcterms:created>
  <dcterms:modified xsi:type="dcterms:W3CDTF">2023-02-19T14:50:27Z</dcterms:modified>
</cp:coreProperties>
</file>